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9" r:id="rId3"/>
    <p:sldId id="258" r:id="rId4"/>
    <p:sldId id="259" r:id="rId5"/>
    <p:sldId id="270" r:id="rId6"/>
    <p:sldId id="266" r:id="rId7"/>
    <p:sldId id="267" r:id="rId8"/>
    <p:sldId id="276" r:id="rId9"/>
    <p:sldId id="264" r:id="rId10"/>
    <p:sldId id="294" r:id="rId11"/>
    <p:sldId id="260" r:id="rId12"/>
    <p:sldId id="272" r:id="rId13"/>
    <p:sldId id="273" r:id="rId14"/>
    <p:sldId id="271" r:id="rId15"/>
    <p:sldId id="268" r:id="rId16"/>
    <p:sldId id="269" r:id="rId17"/>
    <p:sldId id="280" r:id="rId18"/>
    <p:sldId id="281" r:id="rId19"/>
    <p:sldId id="274" r:id="rId20"/>
    <p:sldId id="275" r:id="rId21"/>
    <p:sldId id="277" r:id="rId22"/>
    <p:sldId id="278" r:id="rId23"/>
    <p:sldId id="283" r:id="rId24"/>
    <p:sldId id="285" r:id="rId25"/>
    <p:sldId id="290" r:id="rId26"/>
    <p:sldId id="291" r:id="rId27"/>
    <p:sldId id="293" r:id="rId28"/>
    <p:sldId id="282" r:id="rId29"/>
    <p:sldId id="284" r:id="rId30"/>
    <p:sldId id="286" r:id="rId31"/>
    <p:sldId id="287" r:id="rId32"/>
    <p:sldId id="295" r:id="rId33"/>
    <p:sldId id="289" r:id="rId3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AAF76-F3D7-4C3A-B7D8-DA0176106E78}" type="datetimeFigureOut">
              <a:rPr lang="pt-PT" smtClean="0"/>
              <a:pPr/>
              <a:t>24-05-2010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009D-2414-4123-90EB-937DC834F2E7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Retângulo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AAF76-F3D7-4C3A-B7D8-DA0176106E78}" type="datetimeFigureOut">
              <a:rPr lang="pt-PT" smtClean="0"/>
              <a:pPr/>
              <a:t>24-05-2010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009D-2414-4123-90EB-937DC834F2E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tângulo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AAF76-F3D7-4C3A-B7D8-DA0176106E78}" type="datetimeFigureOut">
              <a:rPr lang="pt-PT" smtClean="0"/>
              <a:pPr/>
              <a:t>24-05-2010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009D-2414-4123-90EB-937DC834F2E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AAF76-F3D7-4C3A-B7D8-DA0176106E78}" type="datetimeFigureOut">
              <a:rPr lang="pt-PT" smtClean="0"/>
              <a:pPr/>
              <a:t>24-05-2010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009D-2414-4123-90EB-937DC834F2E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AAF76-F3D7-4C3A-B7D8-DA0176106E78}" type="datetimeFigureOut">
              <a:rPr lang="pt-PT" smtClean="0"/>
              <a:pPr/>
              <a:t>24-05-2010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009D-2414-4123-90EB-937DC834F2E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AAF76-F3D7-4C3A-B7D8-DA0176106E78}" type="datetimeFigureOut">
              <a:rPr lang="pt-PT" smtClean="0"/>
              <a:pPr/>
              <a:t>24-05-2010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009D-2414-4123-90EB-937DC834F2E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AAF76-F3D7-4C3A-B7D8-DA0176106E78}" type="datetimeFigureOut">
              <a:rPr lang="pt-PT" smtClean="0"/>
              <a:pPr/>
              <a:t>24-05-2010</a:t>
            </a:fld>
            <a:endParaRPr lang="pt-PT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009D-2414-4123-90EB-937DC834F2E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AAF76-F3D7-4C3A-B7D8-DA0176106E78}" type="datetimeFigureOut">
              <a:rPr lang="pt-PT" smtClean="0"/>
              <a:pPr/>
              <a:t>24-05-2010</a:t>
            </a:fld>
            <a:endParaRPr lang="pt-PT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009D-2414-4123-90EB-937DC834F2E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AAF76-F3D7-4C3A-B7D8-DA0176106E78}" type="datetimeFigureOut">
              <a:rPr lang="pt-PT" smtClean="0"/>
              <a:pPr/>
              <a:t>24-05-2010</a:t>
            </a:fld>
            <a:endParaRPr lang="pt-PT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009D-2414-4123-90EB-937DC834F2E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AAF76-F3D7-4C3A-B7D8-DA0176106E78}" type="datetimeFigureOut">
              <a:rPr lang="pt-PT" smtClean="0"/>
              <a:pPr/>
              <a:t>24-05-2010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009D-2414-4123-90EB-937DC834F2E7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2" name="Retângulo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ângulo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38CAAF76-F3D7-4C3A-B7D8-DA0176106E78}" type="datetimeFigureOut">
              <a:rPr lang="pt-PT" smtClean="0"/>
              <a:pPr/>
              <a:t>24-05-2010</a:t>
            </a:fld>
            <a:endParaRPr lang="pt-PT"/>
          </a:p>
        </p:txBody>
      </p:sp>
      <p:sp>
        <p:nvSpPr>
          <p:cNvPr id="11" name="Retângulo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ângulo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CD25009D-2414-4123-90EB-937DC834F2E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tângulo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8CAAF76-F3D7-4C3A-B7D8-DA0176106E78}" type="datetimeFigureOut">
              <a:rPr lang="pt-PT" smtClean="0"/>
              <a:pPr/>
              <a:t>24-05-2010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D25009D-2414-4123-90EB-937DC834F2E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sz="6000" dirty="0" smtClean="0"/>
              <a:t>Adere-Minho</a:t>
            </a:r>
            <a:endParaRPr lang="pt-PT" sz="60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PT" sz="2600" dirty="0" smtClean="0">
                <a:solidFill>
                  <a:srgbClr val="FFC000"/>
                </a:solidFill>
              </a:rPr>
              <a:t>Associação para o Desenvolvimento Regional do Minho</a:t>
            </a:r>
            <a:endParaRPr lang="pt-PT" sz="2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Instalações</a:t>
            </a:r>
            <a:endParaRPr lang="pt-PT" dirty="0"/>
          </a:p>
        </p:txBody>
      </p:sp>
      <p:pic>
        <p:nvPicPr>
          <p:cNvPr id="4" name="Espaço Reservado para Conteúdo 3" descr="DSC056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00174"/>
            <a:ext cx="3571900" cy="2589627"/>
          </a:xfrm>
        </p:spPr>
      </p:pic>
      <p:pic>
        <p:nvPicPr>
          <p:cNvPr id="5" name="Imagem 4" descr="DSC056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1500174"/>
            <a:ext cx="3500462" cy="2518189"/>
          </a:xfrm>
          <a:prstGeom prst="rect">
            <a:avLst/>
          </a:prstGeom>
        </p:spPr>
      </p:pic>
      <p:pic>
        <p:nvPicPr>
          <p:cNvPr id="6" name="Imagem 5" descr="DSC056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4179099"/>
            <a:ext cx="3571900" cy="2678901"/>
          </a:xfrm>
          <a:prstGeom prst="rect">
            <a:avLst/>
          </a:prstGeom>
        </p:spPr>
      </p:pic>
      <p:pic>
        <p:nvPicPr>
          <p:cNvPr id="7" name="Imagem 6" descr="DSC0566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4214818"/>
            <a:ext cx="3524243" cy="2643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Domínios de Intervenção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pt-PT" dirty="0" smtClean="0"/>
              <a:t>Dinamização da Economia</a:t>
            </a:r>
          </a:p>
          <a:p>
            <a:pPr algn="just">
              <a:buNone/>
            </a:pPr>
            <a:endParaRPr lang="pt-PT" dirty="0" smtClean="0"/>
          </a:p>
          <a:p>
            <a:pPr algn="just"/>
            <a:r>
              <a:rPr lang="pt-PT" dirty="0" smtClean="0"/>
              <a:t>Valorização e divulgação do património cultural e natural da região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Qualificação dos agentes de desenvolvimento 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Apoio ao desenvolvimento local 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Criação de Estruturas de Desenvolvimento 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Cooperação Transnacional</a:t>
            </a:r>
          </a:p>
          <a:p>
            <a:pPr algn="just"/>
            <a:endParaRPr lang="pt-PT" dirty="0" smtClean="0"/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Domínios de Intervenção (cont.)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t-PT" sz="3000" dirty="0" smtClean="0"/>
              <a:t>Fomentar a participação das populações em cursos de formação profissional e sessões de informação</a:t>
            </a:r>
          </a:p>
          <a:p>
            <a:endParaRPr lang="pt-PT" sz="3000" dirty="0" smtClean="0"/>
          </a:p>
          <a:p>
            <a:r>
              <a:rPr lang="pt-PT" sz="3000" dirty="0" smtClean="0"/>
              <a:t>Desenvolver laços de cooperação e de associativismo </a:t>
            </a:r>
            <a:r>
              <a:rPr lang="pt-PT" sz="3000" dirty="0" err="1" smtClean="0"/>
              <a:t>ativo</a:t>
            </a:r>
            <a:r>
              <a:rPr lang="pt-PT" sz="3000" dirty="0" smtClean="0"/>
              <a:t> para a promoção do bem comum</a:t>
            </a:r>
          </a:p>
          <a:p>
            <a:endParaRPr lang="pt-PT" sz="3000" dirty="0" smtClean="0"/>
          </a:p>
          <a:p>
            <a:r>
              <a:rPr lang="pt-PT" sz="3000" dirty="0" smtClean="0"/>
              <a:t>Realizar </a:t>
            </a:r>
            <a:r>
              <a:rPr lang="pt-PT" sz="3000" dirty="0" err="1" smtClean="0"/>
              <a:t>projetos</a:t>
            </a:r>
            <a:r>
              <a:rPr lang="pt-PT" sz="3000" dirty="0" smtClean="0"/>
              <a:t> estruturantes de apoio à economia regional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Domínios de Intervenção (cont.)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PT" dirty="0" smtClean="0"/>
              <a:t> Acreditar os Artesãos e Qualificar as Microempresas de Artes e Ofícios Tradicionais</a:t>
            </a:r>
          </a:p>
          <a:p>
            <a:endParaRPr lang="pt-PT" dirty="0" smtClean="0"/>
          </a:p>
          <a:p>
            <a:r>
              <a:rPr lang="pt-PT" dirty="0" smtClean="0"/>
              <a:t> Estimular o empreendedorismo e a criação do próprio posto de trabalho</a:t>
            </a:r>
          </a:p>
          <a:p>
            <a:endParaRPr lang="pt-PT" dirty="0" smtClean="0"/>
          </a:p>
          <a:p>
            <a:r>
              <a:rPr lang="pt-PT" dirty="0" smtClean="0"/>
              <a:t> Aumentar os níveis de confiança nas capacidades individuais</a:t>
            </a:r>
          </a:p>
          <a:p>
            <a:endParaRPr lang="pt-PT" dirty="0" smtClean="0"/>
          </a:p>
          <a:p>
            <a:r>
              <a:rPr lang="pt-PT" dirty="0" smtClean="0"/>
              <a:t> Ajudar a criar riqueza e auto-sustentação nas regiões</a:t>
            </a: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Ações Promovidas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Formação Profissional </a:t>
            </a:r>
          </a:p>
          <a:p>
            <a:r>
              <a:rPr lang="pt-PT" dirty="0" smtClean="0"/>
              <a:t>Formação Profissional Intra-Empresas</a:t>
            </a:r>
          </a:p>
          <a:p>
            <a:r>
              <a:rPr lang="pt-PT" dirty="0" smtClean="0"/>
              <a:t>Conferências</a:t>
            </a:r>
          </a:p>
          <a:p>
            <a:r>
              <a:rPr lang="pt-PT" dirty="0" smtClean="0"/>
              <a:t>Palestras </a:t>
            </a:r>
          </a:p>
          <a:p>
            <a:r>
              <a:rPr lang="pt-PT" dirty="0" smtClean="0"/>
              <a:t>Sessões de Sensibilização </a:t>
            </a:r>
          </a:p>
          <a:p>
            <a:r>
              <a:rPr lang="pt-PT" dirty="0" smtClean="0"/>
              <a:t>Seminários</a:t>
            </a:r>
          </a:p>
          <a:p>
            <a:r>
              <a:rPr lang="pt-PT" dirty="0" smtClean="0"/>
              <a:t>Ações de Divulgação e Promoção</a:t>
            </a:r>
          </a:p>
          <a:p>
            <a:r>
              <a:rPr lang="pt-PT" dirty="0" smtClean="0"/>
              <a:t>Certificação de Olaria e Figurado</a:t>
            </a:r>
          </a:p>
          <a:p>
            <a:r>
              <a:rPr lang="pt-PT" dirty="0" smtClean="0"/>
              <a:t>Divulgação às Escolas</a:t>
            </a: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Apoios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57216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pt-PT" sz="3300" dirty="0" smtClean="0"/>
              <a:t>Cooperativas</a:t>
            </a:r>
          </a:p>
          <a:p>
            <a:pPr>
              <a:lnSpc>
                <a:spcPct val="120000"/>
              </a:lnSpc>
            </a:pPr>
            <a:r>
              <a:rPr lang="pt-PT" sz="3300" dirty="0" smtClean="0"/>
              <a:t>Câmaras Municipais (Braga, Vila verde, etc)</a:t>
            </a:r>
          </a:p>
          <a:p>
            <a:pPr>
              <a:lnSpc>
                <a:spcPct val="120000"/>
              </a:lnSpc>
            </a:pPr>
            <a:r>
              <a:rPr lang="pt-PT" sz="3300" dirty="0" smtClean="0"/>
              <a:t>Associações (Associação comercial Braga, etc)	</a:t>
            </a:r>
          </a:p>
          <a:p>
            <a:pPr>
              <a:lnSpc>
                <a:spcPct val="120000"/>
              </a:lnSpc>
            </a:pPr>
            <a:r>
              <a:rPr lang="pt-PT" sz="3300" dirty="0" smtClean="0"/>
              <a:t>Empresas </a:t>
            </a:r>
          </a:p>
          <a:p>
            <a:pPr>
              <a:lnSpc>
                <a:spcPct val="120000"/>
              </a:lnSpc>
            </a:pPr>
            <a:r>
              <a:rPr lang="pt-PT" sz="3300" dirty="0" smtClean="0"/>
              <a:t>Estado </a:t>
            </a:r>
          </a:p>
          <a:p>
            <a:pPr>
              <a:lnSpc>
                <a:spcPct val="120000"/>
              </a:lnSpc>
            </a:pPr>
            <a:r>
              <a:rPr lang="pt-PT" sz="3300" dirty="0" smtClean="0"/>
              <a:t>PAMAF - Programa de Apoio à Modernizacao Agrícola e Florestal</a:t>
            </a:r>
          </a:p>
          <a:p>
            <a:pPr>
              <a:lnSpc>
                <a:spcPct val="120000"/>
              </a:lnSpc>
            </a:pPr>
            <a:r>
              <a:rPr lang="pt-PT" sz="3300" dirty="0" smtClean="0"/>
              <a:t>IEFP – Instituto de Emprego e Formação Profissional</a:t>
            </a:r>
          </a:p>
          <a:p>
            <a:pPr>
              <a:lnSpc>
                <a:spcPct val="120000"/>
              </a:lnSpc>
            </a:pPr>
            <a:r>
              <a:rPr lang="pt-PT" sz="3300" dirty="0" smtClean="0"/>
              <a:t>POEFDS - Programa Operacional Emprego, Formação e Desenvolvimento Social</a:t>
            </a:r>
          </a:p>
          <a:p>
            <a:pPr>
              <a:lnSpc>
                <a:spcPct val="120000"/>
              </a:lnSpc>
            </a:pPr>
            <a:r>
              <a:rPr lang="pt-PT" dirty="0" smtClean="0"/>
              <a:t>CECOA  - Centro de Formação Profissional p/ o Comércio e Afins</a:t>
            </a:r>
            <a:endParaRPr lang="pt-PT" sz="3300" dirty="0" smtClean="0"/>
          </a:p>
          <a:p>
            <a:pPr>
              <a:lnSpc>
                <a:spcPct val="120000"/>
              </a:lnSpc>
            </a:pPr>
            <a:endParaRPr lang="pt-PT" sz="3300" dirty="0" smtClean="0"/>
          </a:p>
          <a:p>
            <a:pPr>
              <a:buNone/>
            </a:pPr>
            <a:endParaRPr lang="pt-PT" sz="3600" dirty="0" smtClean="0"/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Iniciativas e Projetos (ex)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 smtClean="0"/>
              <a:t>Criação do Viveiro de Artesanato (2005)</a:t>
            </a:r>
          </a:p>
          <a:p>
            <a:pPr lvl="1"/>
            <a:endParaRPr lang="pt-PT" dirty="0" smtClean="0"/>
          </a:p>
          <a:p>
            <a:pPr lvl="1" algn="just"/>
            <a:r>
              <a:rPr lang="pt-PT" sz="3200" dirty="0" smtClean="0"/>
              <a:t>Disponibilidade a pequenos produtores ou empresarios abrirem o seu negócio por uma renda simbólica.</a:t>
            </a:r>
          </a:p>
          <a:p>
            <a:pPr lvl="1" algn="just"/>
            <a:r>
              <a:rPr lang="pt-PT" sz="3200" dirty="0" smtClean="0"/>
              <a:t>13 Alvéolos  (Barbearia, Lenços, bonecas algodão biológico, olaria e cerâmica, etc.)</a:t>
            </a:r>
            <a:endParaRPr lang="pt-PT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3074" name="Picture 2" descr="C:\Users\Leandro\Pictures\Imagens\Fotos\UTAD - Florestal\3º Ano\Geres 2010\DSC056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Viveiros de Artesanato</a:t>
            </a:r>
            <a:endParaRPr lang="pt-PT" dirty="0"/>
          </a:p>
        </p:txBody>
      </p:sp>
      <p:pic>
        <p:nvPicPr>
          <p:cNvPr id="5" name="Espaço Reservado para Conteúdo 4" descr="DSC056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9144000" cy="65722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Iniciativas e Projetos (ex)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t-PT" b="1" dirty="0" smtClean="0"/>
              <a:t>Formação RVCC – Reconhecimento, Validação e Certificação de Conhecimentos</a:t>
            </a:r>
          </a:p>
          <a:p>
            <a:endParaRPr lang="pt-PT" dirty="0" smtClean="0"/>
          </a:p>
          <a:p>
            <a:r>
              <a:rPr lang="pt-PT" b="1" dirty="0" smtClean="0"/>
              <a:t>Aperfeiçoamento Pedagógico de Formadores</a:t>
            </a:r>
          </a:p>
          <a:p>
            <a:endParaRPr lang="pt-PT" dirty="0" smtClean="0"/>
          </a:p>
          <a:p>
            <a:r>
              <a:rPr lang="pt-PT" b="1" dirty="0" smtClean="0"/>
              <a:t>Imagem e Valorização Pessoal para Formadores</a:t>
            </a:r>
          </a:p>
          <a:p>
            <a:endParaRPr lang="pt-PT" dirty="0" smtClean="0"/>
          </a:p>
          <a:p>
            <a:r>
              <a:rPr lang="pt-PT" b="1" dirty="0" smtClean="0"/>
              <a:t>Formação Pedagógica Inicial para Formadores</a:t>
            </a:r>
            <a:endParaRPr lang="pt-P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1026" name="Picture 2" descr="C:\Users\Leandro\Pictures\Imagens\Fotos\UTAD - Florestal\3º Ano\Geres 2010\DSC056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2998" y="-1142998"/>
            <a:ext cx="6858001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Iniciativas e Projetos (ex)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 smtClean="0"/>
              <a:t>Projeto Dinamizar (2005)</a:t>
            </a:r>
          </a:p>
          <a:p>
            <a:endParaRPr lang="pt-PT" b="1" dirty="0" smtClean="0"/>
          </a:p>
          <a:p>
            <a:pPr lvl="1"/>
            <a:r>
              <a:rPr lang="pt-PT" dirty="0" smtClean="0"/>
              <a:t>Criado para Aumentar as Capacidades das Empresas baseado em:</a:t>
            </a:r>
          </a:p>
          <a:p>
            <a:pPr lvl="1"/>
            <a:endParaRPr lang="pt-PT" dirty="0" smtClean="0"/>
          </a:p>
          <a:p>
            <a:pPr lvl="2"/>
            <a:r>
              <a:rPr lang="pt-PT" dirty="0" smtClean="0"/>
              <a:t>Formação (Consultores e Empresários)</a:t>
            </a:r>
          </a:p>
          <a:p>
            <a:pPr lvl="2"/>
            <a:r>
              <a:rPr lang="pt-PT" dirty="0" smtClean="0"/>
              <a:t>Diagnóstico de Necessidades</a:t>
            </a:r>
          </a:p>
          <a:p>
            <a:pPr lvl="2"/>
            <a:r>
              <a:rPr lang="pt-PT" dirty="0" smtClean="0"/>
              <a:t>Desenvolvimento do Plano de Acção</a:t>
            </a:r>
          </a:p>
          <a:p>
            <a:pPr lvl="2">
              <a:buNone/>
            </a:pPr>
            <a:endParaRPr lang="pt-PT" dirty="0" smtClean="0"/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Iniciativas e Projetos (ex)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 smtClean="0"/>
              <a:t>Projeto A Geira na Serra do Gerês I (2006)</a:t>
            </a:r>
          </a:p>
          <a:p>
            <a:pPr lvl="1"/>
            <a:r>
              <a:rPr lang="pt-PT" dirty="0" smtClean="0"/>
              <a:t>Parceria com C.M. Terras de Bouro</a:t>
            </a:r>
          </a:p>
          <a:p>
            <a:pPr lvl="1"/>
            <a:endParaRPr lang="pt-PT" dirty="0" smtClean="0"/>
          </a:p>
          <a:p>
            <a:pPr lvl="1"/>
            <a:r>
              <a:rPr lang="pt-PT" dirty="0" smtClean="0"/>
              <a:t>Traçado Pedestre Romano </a:t>
            </a:r>
            <a:r>
              <a:rPr lang="pt-PT" dirty="0" err="1" smtClean="0"/>
              <a:t>Caraterizado</a:t>
            </a:r>
            <a:r>
              <a:rPr lang="pt-PT" dirty="0" smtClean="0"/>
              <a:t> pela Calçada, Ruínas de Pontes e Miliários Acompanhado por uma Floresta Luxuriante.</a:t>
            </a:r>
          </a:p>
          <a:p>
            <a:pPr lvl="1"/>
            <a:endParaRPr lang="pt-PT" dirty="0" smtClean="0"/>
          </a:p>
          <a:p>
            <a:pPr lvl="1"/>
            <a:r>
              <a:rPr lang="pt-PT" dirty="0" smtClean="0"/>
              <a:t>Conversão e Certificação de Produtos Artesanais Alusivos e Respetivo Merchandising.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Iniciativas e Projetos (ex)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PT" sz="3000" b="1" dirty="0" smtClean="0"/>
              <a:t>Certificação da Olaria e Figurado de Barcelos(2007)</a:t>
            </a:r>
          </a:p>
          <a:p>
            <a:pPr lvl="1"/>
            <a:endParaRPr lang="pt-PT" sz="2600" b="1" dirty="0" smtClean="0"/>
          </a:p>
          <a:p>
            <a:pPr lvl="1">
              <a:lnSpc>
                <a:spcPct val="150000"/>
              </a:lnSpc>
            </a:pPr>
            <a:r>
              <a:rPr lang="pt-PT" sz="2600" dirty="0" smtClean="0"/>
              <a:t>Cooperação com a C.M. Barcelos, PPART, CRAT e IEFP</a:t>
            </a:r>
          </a:p>
          <a:p>
            <a:pPr lvl="1">
              <a:lnSpc>
                <a:spcPct val="150000"/>
              </a:lnSpc>
            </a:pPr>
            <a:r>
              <a:rPr lang="pt-PT" sz="2600" dirty="0" smtClean="0"/>
              <a:t>Permite aos artesãos de Barcelos certificarem os seus produtos garantindo a origem, caraterísticas  e qualidade</a:t>
            </a:r>
          </a:p>
          <a:p>
            <a:pPr lvl="1">
              <a:lnSpc>
                <a:spcPct val="150000"/>
              </a:lnSpc>
            </a:pPr>
            <a:r>
              <a:rPr lang="pt-PT" sz="2600" dirty="0" smtClean="0"/>
              <a:t>Permite reconhecer e valorizar o trabalho do artesão</a:t>
            </a:r>
          </a:p>
          <a:p>
            <a:pPr lvl="1">
              <a:buNone/>
            </a:pPr>
            <a:endParaRPr lang="pt-PT" sz="2600" dirty="0" smtClean="0"/>
          </a:p>
          <a:p>
            <a:endParaRPr lang="pt-PT" sz="3000" b="1" dirty="0" smtClean="0"/>
          </a:p>
          <a:p>
            <a:pPr lvl="1"/>
            <a:endParaRPr lang="pt-PT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Iniciativas e Projetos (ex)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t-PT" b="1" dirty="0" smtClean="0"/>
              <a:t>Programa “Namorar Portugal”</a:t>
            </a:r>
          </a:p>
          <a:p>
            <a:pPr algn="just"/>
            <a:endParaRPr lang="pt-PT" b="1" dirty="0" smtClean="0"/>
          </a:p>
          <a:p>
            <a:pPr lvl="1" algn="just"/>
            <a:r>
              <a:rPr lang="pt-PT" dirty="0" smtClean="0">
                <a:solidFill>
                  <a:srgbClr val="FF0000"/>
                </a:solidFill>
              </a:rPr>
              <a:t>Iniciativa Lenços dos Namorados, </a:t>
            </a:r>
            <a:r>
              <a:rPr lang="pt-PT" dirty="0" smtClean="0"/>
              <a:t>que pretende dar a conhecer uma das tradições e forma de arte mais antigas portuguesas.</a:t>
            </a:r>
            <a:endParaRPr lang="pt-PT" dirty="0" smtClean="0">
              <a:solidFill>
                <a:srgbClr val="FF0000"/>
              </a:solidFill>
            </a:endParaRPr>
          </a:p>
          <a:p>
            <a:endParaRPr lang="pt-PT" b="1" dirty="0" smtClean="0"/>
          </a:p>
          <a:p>
            <a:pPr lvl="1"/>
            <a:endParaRPr lang="pt-PT" dirty="0" smtClean="0"/>
          </a:p>
          <a:p>
            <a:pPr>
              <a:buNone/>
            </a:pPr>
            <a:endParaRPr lang="pt-PT" b="1" dirty="0" smtClean="0"/>
          </a:p>
          <a:p>
            <a:pPr>
              <a:buNone/>
            </a:pPr>
            <a:endParaRPr lang="pt-PT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Programa “Namorar Portugal”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5500702"/>
          </a:xfrm>
        </p:spPr>
        <p:txBody>
          <a:bodyPr>
            <a:normAutofit/>
          </a:bodyPr>
          <a:lstStyle/>
          <a:p>
            <a:pPr algn="just"/>
            <a:r>
              <a:rPr lang="pt-PT" dirty="0" smtClean="0"/>
              <a:t>A origem dos "lenços dos namorados" ou "lenços de pedidos" está nos lenços senhoris do sec. XVII - XVIII, adaptados depois pelas mulheres do povo, dando-lhe assim um </a:t>
            </a:r>
            <a:r>
              <a:rPr lang="pt-PT" dirty="0" err="1" smtClean="0"/>
              <a:t>aspeto</a:t>
            </a:r>
            <a:r>
              <a:rPr lang="pt-PT" dirty="0" smtClean="0"/>
              <a:t> caraterístico.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Estes faziam parte integrante do traje feminino e tinham uma função decorativa, sendo lenços geralmente quadrados, de linho ou algodão, bordados segundo o gosto da bordadeira.</a:t>
            </a:r>
          </a:p>
          <a:p>
            <a:pPr algn="just"/>
            <a:endParaRPr lang="pt-PT" dirty="0" smtClean="0"/>
          </a:p>
          <a:p>
            <a:pPr algn="just">
              <a:buNone/>
            </a:pP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Programa “Namorar Portugal”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pt-PT" dirty="0" smtClean="0"/>
              <a:t>O objetivo deste lenço é a conquista do namorado por parte da apaixonada.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Assim que a “moça” atingia a idade de casar elaborava o seu lenço de pano de linho fino.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Posteriormente o lenço ia ter ao pretendido e o “Sim” era dado se este fosse visto, publicamente, a usar o Lenço.</a:t>
            </a:r>
            <a:br>
              <a:rPr lang="pt-PT" dirty="0" smtClean="0"/>
            </a:b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2050" name="Picture 2" descr="C:\Users\Leandro\Pictures\Imagens\Fotos\UTAD - Florestal\3º Ano\Geres 2010\DSC056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Espaço Reservado para Conteúdo 3" descr="DSC056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20 Anos de Existência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pt-PT" dirty="0" smtClean="0"/>
              <a:t>É difícil quantificar e enumerar as </a:t>
            </a:r>
            <a:r>
              <a:rPr lang="pt-PT" dirty="0" err="1" smtClean="0"/>
              <a:t>atividades</a:t>
            </a:r>
            <a:r>
              <a:rPr lang="pt-PT" dirty="0" smtClean="0"/>
              <a:t> levadas  a cabo por esta associação.  Em suma, tem desenvolvido um papel determinante em:</a:t>
            </a:r>
          </a:p>
          <a:p>
            <a:pPr lvl="1" algn="just">
              <a:lnSpc>
                <a:spcPct val="150000"/>
              </a:lnSpc>
            </a:pPr>
            <a:r>
              <a:rPr lang="pt-PT" dirty="0" smtClean="0"/>
              <a:t>Formação para Desempregados de Longa Data</a:t>
            </a:r>
          </a:p>
          <a:p>
            <a:pPr lvl="1" algn="just">
              <a:lnSpc>
                <a:spcPct val="150000"/>
              </a:lnSpc>
            </a:pPr>
            <a:r>
              <a:rPr lang="pt-PT" dirty="0" smtClean="0"/>
              <a:t>Procura do 1ºEmprego </a:t>
            </a:r>
          </a:p>
          <a:p>
            <a:pPr lvl="1" algn="just">
              <a:lnSpc>
                <a:spcPct val="150000"/>
              </a:lnSpc>
            </a:pPr>
            <a:r>
              <a:rPr lang="pt-PT" dirty="0" smtClean="0"/>
              <a:t>Beneficiários do Rendimento Mínimo</a:t>
            </a:r>
          </a:p>
          <a:p>
            <a:pPr lvl="1" algn="just"/>
            <a:endParaRPr lang="pt-PT" dirty="0" smtClean="0"/>
          </a:p>
          <a:p>
            <a:pPr lvl="1" algn="just"/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20 Anos de Existência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4939957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pt-PT" dirty="0" smtClean="0"/>
              <a:t>A Adere-Minho assume um papel determinante:</a:t>
            </a:r>
          </a:p>
          <a:p>
            <a:pPr lvl="1" algn="just">
              <a:lnSpc>
                <a:spcPct val="150000"/>
              </a:lnSpc>
            </a:pPr>
            <a:r>
              <a:rPr lang="pt-PT" sz="3000" dirty="0" smtClean="0"/>
              <a:t>Na formação de mais de 1.500 pessoas</a:t>
            </a:r>
          </a:p>
          <a:p>
            <a:pPr lvl="1" algn="just">
              <a:lnSpc>
                <a:spcPct val="150000"/>
              </a:lnSpc>
            </a:pPr>
            <a:r>
              <a:rPr lang="pt-PT" sz="3000" dirty="0" smtClean="0"/>
              <a:t>Por mais de 30.000 horas de formação</a:t>
            </a:r>
          </a:p>
          <a:p>
            <a:pPr lvl="1" algn="just">
              <a:lnSpc>
                <a:spcPct val="150000"/>
              </a:lnSpc>
            </a:pPr>
            <a:r>
              <a:rPr lang="pt-PT" sz="3000" dirty="0" smtClean="0"/>
              <a:t>E pela colocação de cerca de 60% dos formandos no mercado de trabalho, alguns mesmo por conta própria com o apoio da Adere-Minho</a:t>
            </a:r>
            <a:endParaRPr lang="pt-PT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6000" dirty="0" smtClean="0"/>
              <a:t>Adere-Minho</a:t>
            </a:r>
            <a:endParaRPr lang="pt-PT" sz="60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5000660"/>
          </a:xfrm>
        </p:spPr>
        <p:txBody>
          <a:bodyPr>
            <a:noAutofit/>
          </a:bodyPr>
          <a:lstStyle/>
          <a:p>
            <a:pPr algn="just"/>
            <a:r>
              <a:rPr lang="pt-PT" dirty="0" smtClean="0"/>
              <a:t>É uma Associação </a:t>
            </a:r>
            <a:r>
              <a:rPr lang="pt-PT" dirty="0" err="1" smtClean="0"/>
              <a:t>coletiva</a:t>
            </a:r>
            <a:r>
              <a:rPr lang="pt-PT" dirty="0" smtClean="0"/>
              <a:t> de direito privado, sem fins lucrativos, em que os associados podem ser pessoas singulares ou </a:t>
            </a:r>
            <a:r>
              <a:rPr lang="pt-PT" dirty="0" err="1" smtClean="0"/>
              <a:t>coletivas</a:t>
            </a:r>
            <a:r>
              <a:rPr lang="pt-PT" dirty="0" smtClean="0"/>
              <a:t>.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Fundada a 14 Setembro de 1990.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A área geográfica de intervenção é o Minho, que integra dois distritos, Braga e Viana do Castelo, com vinte e três concelhos.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Conclusão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pt-PT" sz="2800" dirty="0" smtClean="0"/>
              <a:t>A importância que uma Associação deste cariz pode alcançar níveis elevados em Regiões em que o desenvolvimento não é tão acelarado e onde a povoação carece de algumas qualidades sociais.</a:t>
            </a:r>
          </a:p>
          <a:p>
            <a:pPr>
              <a:buNone/>
            </a:pP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Em Suma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</p:spPr>
        <p:txBody>
          <a:bodyPr>
            <a:normAutofit/>
          </a:bodyPr>
          <a:lstStyle/>
          <a:p>
            <a:pPr lvl="1" algn="just"/>
            <a:endParaRPr lang="pt-PT" dirty="0" smtClean="0"/>
          </a:p>
          <a:p>
            <a:pPr lvl="1" algn="just"/>
            <a:r>
              <a:rPr lang="pt-PT" dirty="0" smtClean="0"/>
              <a:t>Promovendo apoios a pequenos artesãos dando –lhes certificação e espaço para desempenhar os seus trabalhos.</a:t>
            </a:r>
          </a:p>
          <a:p>
            <a:pPr lvl="1" algn="just"/>
            <a:endParaRPr lang="pt-PT" dirty="0" smtClean="0"/>
          </a:p>
          <a:p>
            <a:pPr lvl="1" algn="just"/>
            <a:r>
              <a:rPr lang="pt-PT" dirty="0" smtClean="0"/>
              <a:t>Promovendo o turismo e caminhos pedestres pelo parque nacional Peneda-Gerês assim como descoberta de peças de valor histórico, através do projeto Geiras.</a:t>
            </a:r>
          </a:p>
          <a:p>
            <a:pPr lvl="1" algn="just"/>
            <a:endParaRPr lang="pt-PT" dirty="0" smtClean="0"/>
          </a:p>
          <a:p>
            <a:pPr lvl="1" algn="just"/>
            <a:r>
              <a:rPr lang="pt-PT" dirty="0" smtClean="0"/>
              <a:t>Dando formação profissional.</a:t>
            </a:r>
          </a:p>
          <a:p>
            <a:pPr lvl="1" algn="just"/>
            <a:endParaRPr lang="pt-PT" dirty="0" smtClean="0"/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Em suma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pt-PT" dirty="0" smtClean="0"/>
              <a:t>Uma associação deste nível consegue promover ao máximo os produtos de uma região e, com isto, melhorar significativamente as condições de vida da população e as suas capacidades intelectuais, sociais e psicológicas.</a:t>
            </a:r>
            <a:endParaRPr lang="pt-PT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TreeHuggers Indigentes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Os Autores</a:t>
            </a:r>
          </a:p>
          <a:p>
            <a:endParaRPr lang="pt-PT" dirty="0" smtClean="0"/>
          </a:p>
          <a:p>
            <a:pPr lvl="1"/>
            <a:r>
              <a:rPr lang="pt-PT" dirty="0" smtClean="0"/>
              <a:t>Eugénio Carvalho</a:t>
            </a:r>
          </a:p>
          <a:p>
            <a:pPr lvl="1"/>
            <a:r>
              <a:rPr lang="pt-PT" dirty="0" smtClean="0"/>
              <a:t>Igor Nora</a:t>
            </a:r>
          </a:p>
          <a:p>
            <a:pPr lvl="1"/>
            <a:r>
              <a:rPr lang="pt-PT" dirty="0" smtClean="0"/>
              <a:t>Leandro Dias</a:t>
            </a:r>
          </a:p>
          <a:p>
            <a:pPr lvl="1"/>
            <a:r>
              <a:rPr lang="pt-PT" dirty="0" smtClean="0"/>
              <a:t>Pedro Carvalho</a:t>
            </a:r>
          </a:p>
          <a:p>
            <a:pPr lvl="1"/>
            <a:r>
              <a:rPr lang="pt-PT" dirty="0" smtClean="0"/>
              <a:t>Tiago Silveira</a:t>
            </a:r>
          </a:p>
        </p:txBody>
      </p:sp>
      <p:pic>
        <p:nvPicPr>
          <p:cNvPr id="4" name="Imagem 3" descr="DSC056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2285992"/>
            <a:ext cx="4143372" cy="3107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800" dirty="0" smtClean="0"/>
              <a:t>Objetivo da Criação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PT" sz="3600" dirty="0" smtClean="0"/>
              <a:t>Valorização do potencial endógeno do Minho e na promoção do desenvolvimento integrado da região. </a:t>
            </a:r>
          </a:p>
          <a:p>
            <a:pPr algn="just"/>
            <a:endParaRPr lang="pt-PT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800" dirty="0" smtClean="0"/>
              <a:t>Adere-Minho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pt-PT" dirty="0" smtClean="0"/>
              <a:t>Estrutura de recursos humanos profissional, constituída por colaboradores em "full time", com formação superior em várias áreas tais como: </a:t>
            </a:r>
          </a:p>
          <a:p>
            <a:pPr lvl="1" algn="just"/>
            <a:r>
              <a:rPr lang="pt-PT" dirty="0" smtClean="0"/>
              <a:t>Gestão de Empresas </a:t>
            </a:r>
          </a:p>
          <a:p>
            <a:pPr lvl="1" algn="just"/>
            <a:r>
              <a:rPr lang="pt-PT" dirty="0" smtClean="0"/>
              <a:t>Arte e Cultura </a:t>
            </a:r>
          </a:p>
          <a:p>
            <a:pPr lvl="1" algn="just"/>
            <a:r>
              <a:rPr lang="pt-PT" dirty="0" smtClean="0"/>
              <a:t>Filosofia</a:t>
            </a:r>
          </a:p>
          <a:p>
            <a:pPr lvl="1" algn="just"/>
            <a:r>
              <a:rPr lang="pt-PT" dirty="0" smtClean="0"/>
              <a:t> Inglês/Português </a:t>
            </a:r>
          </a:p>
          <a:p>
            <a:pPr lvl="1" algn="just"/>
            <a:r>
              <a:rPr lang="pt-PT" dirty="0" smtClean="0"/>
              <a:t>Sociologia </a:t>
            </a:r>
          </a:p>
          <a:p>
            <a:pPr lvl="1" algn="just"/>
            <a:r>
              <a:rPr lang="pt-PT" dirty="0" smtClean="0"/>
              <a:t>Qualidade</a:t>
            </a:r>
          </a:p>
          <a:p>
            <a:pPr lvl="1" algn="just"/>
            <a:r>
              <a:rPr lang="pt-PT" dirty="0" smtClean="0"/>
              <a:t>etc.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Organização (Estrutural)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t-PT" sz="3500" b="1" dirty="0" smtClean="0"/>
              <a:t>Direção Geral</a:t>
            </a:r>
          </a:p>
          <a:p>
            <a:pPr lvl="1"/>
            <a:r>
              <a:rPr lang="pt-PT" sz="3000" dirty="0" smtClean="0"/>
              <a:t>Eng. Abílio Vilaça (Presidente)</a:t>
            </a:r>
          </a:p>
          <a:p>
            <a:pPr lvl="1"/>
            <a:r>
              <a:rPr lang="pt-PT" sz="3000" dirty="0" smtClean="0"/>
              <a:t>José Manuel Barbosa (Vice- Presidente)</a:t>
            </a:r>
          </a:p>
          <a:p>
            <a:pPr lvl="1"/>
            <a:r>
              <a:rPr lang="pt-PT" sz="3000" dirty="0" smtClean="0"/>
              <a:t>Teresa Costa (Diretora Geral)</a:t>
            </a:r>
          </a:p>
          <a:p>
            <a:endParaRPr lang="pt-PT" dirty="0" smtClean="0"/>
          </a:p>
          <a:p>
            <a:r>
              <a:rPr lang="pt-PT" sz="3500" b="1" dirty="0" smtClean="0"/>
              <a:t>Gabinete Administrativo</a:t>
            </a:r>
          </a:p>
          <a:p>
            <a:pPr lvl="1"/>
            <a:r>
              <a:rPr lang="pt-PT" sz="3000" dirty="0" smtClean="0"/>
              <a:t>Helena Silva (Presidente)</a:t>
            </a:r>
          </a:p>
          <a:p>
            <a:pPr lvl="1"/>
            <a:endParaRPr lang="pt-PT" dirty="0" smtClean="0"/>
          </a:p>
          <a:p>
            <a:r>
              <a:rPr lang="pt-PT" sz="3500" b="1" dirty="0" smtClean="0"/>
              <a:t>Gabinete Financeiro</a:t>
            </a:r>
          </a:p>
          <a:p>
            <a:pPr lvl="1"/>
            <a:r>
              <a:rPr lang="pt-PT" sz="3000" dirty="0" smtClean="0"/>
              <a:t>Micaela Costa  (Diretora Markting) </a:t>
            </a:r>
          </a:p>
          <a:p>
            <a:pPr lvl="1"/>
            <a:r>
              <a:rPr lang="pt-PT" sz="3000" dirty="0" smtClean="0"/>
              <a:t>Helena Costa (Técnica Oficial de  Contas)</a:t>
            </a:r>
            <a:endParaRPr lang="pt-PT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Organização (Corpo Técnico)	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t-PT" dirty="0" smtClean="0"/>
              <a:t>Organização Flexível, havendo técnicos convidados para preencher as necessidades.</a:t>
            </a:r>
          </a:p>
          <a:p>
            <a:pPr lvl="1"/>
            <a:endParaRPr lang="pt-PT" dirty="0" smtClean="0"/>
          </a:p>
          <a:p>
            <a:pPr lvl="1">
              <a:buNone/>
            </a:pPr>
            <a:endParaRPr lang="pt-P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Sede 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t-PT" dirty="0" smtClean="0"/>
              <a:t>Inaugurada em 2000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Colaboração entre Câmara de Vila Verde e Programa NOW – FEDER.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Conversão de uma Escola da Freguesia de Soutelo. </a:t>
            </a:r>
          </a:p>
          <a:p>
            <a:endParaRPr lang="pt-PT" dirty="0" smtClean="0"/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Instalações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pt-PT" sz="3600" dirty="0" smtClean="0"/>
              <a:t>Gabinete de Formação </a:t>
            </a:r>
          </a:p>
          <a:p>
            <a:pPr lvl="1"/>
            <a:r>
              <a:rPr lang="pt-PT" sz="3600" dirty="0" smtClean="0"/>
              <a:t>Gabinete de Apoio ao Artesão</a:t>
            </a:r>
          </a:p>
          <a:p>
            <a:pPr lvl="1"/>
            <a:r>
              <a:rPr lang="pt-PT" sz="3600" dirty="0" smtClean="0"/>
              <a:t>Gabinete Qualidade  </a:t>
            </a:r>
          </a:p>
          <a:p>
            <a:pPr lvl="1"/>
            <a:r>
              <a:rPr lang="pt-PT" sz="3600" dirty="0" smtClean="0"/>
              <a:t>Gabinete de Projectos</a:t>
            </a:r>
          </a:p>
          <a:p>
            <a:pPr lvl="1"/>
            <a:r>
              <a:rPr lang="pt-PT" sz="3600" dirty="0" smtClean="0"/>
              <a:t>GIP (Gabinete Insersão Profissional)</a:t>
            </a:r>
          </a:p>
          <a:p>
            <a:pPr lvl="1"/>
            <a:r>
              <a:rPr lang="pt-PT" sz="3600" dirty="0" smtClean="0"/>
              <a:t>Viveiro do Artesanato</a:t>
            </a:r>
          </a:p>
          <a:p>
            <a:pPr lvl="1"/>
            <a:endParaRPr lang="pt-PT" sz="3600" dirty="0" smtClean="0"/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509</TotalTime>
  <Words>972</Words>
  <Application>Microsoft Office PowerPoint</Application>
  <PresentationFormat>Apresentação no Ecrã (4:3)</PresentationFormat>
  <Paragraphs>175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33</vt:i4>
      </vt:variant>
    </vt:vector>
  </HeadingPairs>
  <TitlesOfParts>
    <vt:vector size="34" baseType="lpstr">
      <vt:lpstr>Módulo</vt:lpstr>
      <vt:lpstr>Adere-Minho</vt:lpstr>
      <vt:lpstr>Diapositivo 2</vt:lpstr>
      <vt:lpstr>Adere-Minho</vt:lpstr>
      <vt:lpstr>Objetivo da Criação</vt:lpstr>
      <vt:lpstr>Adere-Minho</vt:lpstr>
      <vt:lpstr>Organização (Estrutural)</vt:lpstr>
      <vt:lpstr>Organização (Corpo Técnico) </vt:lpstr>
      <vt:lpstr>A Sede </vt:lpstr>
      <vt:lpstr>Instalações</vt:lpstr>
      <vt:lpstr>Instalações</vt:lpstr>
      <vt:lpstr>Domínios de Intervenção</vt:lpstr>
      <vt:lpstr>Domínios de Intervenção (cont.)</vt:lpstr>
      <vt:lpstr>Domínios de Intervenção (cont.)</vt:lpstr>
      <vt:lpstr>Ações Promovidas</vt:lpstr>
      <vt:lpstr>Apoios</vt:lpstr>
      <vt:lpstr>Iniciativas e Projetos (ex)</vt:lpstr>
      <vt:lpstr>Diapositivo 17</vt:lpstr>
      <vt:lpstr>Viveiros de Artesanato</vt:lpstr>
      <vt:lpstr>Iniciativas e Projetos (ex)</vt:lpstr>
      <vt:lpstr>Iniciativas e Projetos (ex)</vt:lpstr>
      <vt:lpstr>Iniciativas e Projetos (ex)</vt:lpstr>
      <vt:lpstr>Iniciativas e Projetos (ex)</vt:lpstr>
      <vt:lpstr>Iniciativas e Projetos (ex)</vt:lpstr>
      <vt:lpstr>Programa “Namorar Portugal”</vt:lpstr>
      <vt:lpstr>Programa “Namorar Portugal”</vt:lpstr>
      <vt:lpstr>Diapositivo 26</vt:lpstr>
      <vt:lpstr>Diapositivo 27</vt:lpstr>
      <vt:lpstr>20 Anos de Existência</vt:lpstr>
      <vt:lpstr>20 Anos de Existência</vt:lpstr>
      <vt:lpstr>Conclusão</vt:lpstr>
      <vt:lpstr>Em Suma</vt:lpstr>
      <vt:lpstr>Em suma</vt:lpstr>
      <vt:lpstr>TreeHuggers Indigentes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Adere.Minho</dc:title>
  <dc:creator>Leandro</dc:creator>
  <cp:lastModifiedBy>Leandro</cp:lastModifiedBy>
  <cp:revision>66</cp:revision>
  <dcterms:created xsi:type="dcterms:W3CDTF">2010-05-17T13:15:46Z</dcterms:created>
  <dcterms:modified xsi:type="dcterms:W3CDTF">2010-05-24T04:30:45Z</dcterms:modified>
</cp:coreProperties>
</file>